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85" r:id="rId2"/>
    <p:sldId id="372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0B10-61A6-498C-A885-7E40E0C93C0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74D0C-2E53-4AAB-A433-F047DAA830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1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29490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2948015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392606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4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128492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5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157241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6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76687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255121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2CBDE-5BAF-400B-9686-DDA19A000A09}" type="slidenum">
              <a:rPr lang="es-PE" smtClean="0"/>
              <a:t>13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TESIS - IX CICLO</a:t>
            </a:r>
          </a:p>
        </p:txBody>
      </p:sp>
    </p:spTree>
    <p:extLst>
      <p:ext uri="{BB962C8B-B14F-4D97-AF65-F5344CB8AC3E}">
        <p14:creationId xmlns:p14="http://schemas.microsoft.com/office/powerpoint/2010/main" val="171068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8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54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60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4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5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9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6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9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4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7059-DA0C-48ED-8D1F-FFD745052AC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4390-A558-4780-A6F6-68054E0DE7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9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3934515" y="149339"/>
            <a:ext cx="5289762" cy="14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9648848" y="188738"/>
            <a:ext cx="1715420" cy="1280231"/>
          </a:xfrm>
          <a:prstGeom prst="rect">
            <a:avLst/>
          </a:prstGeom>
          <a:noFill/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8F5BA84-160D-483F-9163-A31CF8860FC1}"/>
              </a:ext>
            </a:extLst>
          </p:cNvPr>
          <p:cNvSpPr/>
          <p:nvPr/>
        </p:nvSpPr>
        <p:spPr>
          <a:xfrm>
            <a:off x="1499430" y="1620982"/>
            <a:ext cx="91931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Colecta de  muestras  </a:t>
            </a:r>
            <a:endParaRPr lang="es-ES" sz="3000" b="1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EB5097E-CA8A-40E3-ABF5-12224A46509E}"/>
              </a:ext>
            </a:extLst>
          </p:cNvPr>
          <p:cNvSpPr/>
          <p:nvPr/>
        </p:nvSpPr>
        <p:spPr>
          <a:xfrm>
            <a:off x="155575" y="2655811"/>
            <a:ext cx="4620888" cy="1758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PE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65"/>
              </a:spcBef>
              <a:spcAft>
                <a:spcPts val="0"/>
              </a:spcAft>
            </a:pPr>
            <a:r>
              <a:rPr lang="es-PE" b="1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Estudiante: </a:t>
            </a:r>
            <a:endParaRPr lang="es-PE" sz="1600" kern="1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  <a:spcBef>
                <a:spcPts val="665"/>
              </a:spcBef>
              <a:spcAft>
                <a:spcPts val="0"/>
              </a:spcAft>
            </a:pPr>
            <a:r>
              <a:rPr lang="es-PE" sz="1600" kern="1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Lalangui Peña Jefferson Ivan </a:t>
            </a:r>
          </a:p>
          <a:p>
            <a:pPr algn="ctr">
              <a:lnSpc>
                <a:spcPct val="150000"/>
              </a:lnSpc>
              <a:spcBef>
                <a:spcPts val="665"/>
              </a:spcBef>
              <a:spcAft>
                <a:spcPts val="0"/>
              </a:spcAft>
            </a:pPr>
            <a:endParaRPr lang="es-PE" sz="1400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63" y="228800"/>
            <a:ext cx="3238952" cy="124794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FDF76E8-07A2-4E99-BF67-2997394DD5B5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D99A825-1233-4A93-8190-E053489775AD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30DB6D-F719-4478-A81B-AA7AFC10C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993" y="2360463"/>
            <a:ext cx="4801270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3F85CCD3-D3F8-48A3-821A-A3D7A79A935A}"/>
              </a:ext>
            </a:extLst>
          </p:cNvPr>
          <p:cNvSpPr/>
          <p:nvPr/>
        </p:nvSpPr>
        <p:spPr>
          <a:xfrm>
            <a:off x="9565342" y="3738092"/>
            <a:ext cx="793376" cy="6586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E9709-9199-4955-9C26-6F43B08424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25113" r="41721" b="30196"/>
          <a:stretch/>
        </p:blipFill>
        <p:spPr>
          <a:xfrm>
            <a:off x="4142955" y="2093204"/>
            <a:ext cx="2893351" cy="35265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85F23C4-4779-4ABB-8F7D-F98BC79C0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6" y="1621818"/>
            <a:ext cx="3155575" cy="23666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F19F46-0B36-46E9-B78A-8AF97F3A89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7655" r="17402" b="8039"/>
          <a:stretch/>
        </p:blipFill>
        <p:spPr>
          <a:xfrm>
            <a:off x="647700" y="4052841"/>
            <a:ext cx="3155575" cy="234673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DC70038A-6E51-49DF-B586-C2C7FAABE140}"/>
              </a:ext>
            </a:extLst>
          </p:cNvPr>
          <p:cNvSpPr/>
          <p:nvPr/>
        </p:nvSpPr>
        <p:spPr>
          <a:xfrm>
            <a:off x="1761565" y="2585226"/>
            <a:ext cx="927847" cy="84377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C7B68F3-AE62-4F6E-8E85-C87DCF582019}"/>
              </a:ext>
            </a:extLst>
          </p:cNvPr>
          <p:cNvSpPr/>
          <p:nvPr/>
        </p:nvSpPr>
        <p:spPr>
          <a:xfrm>
            <a:off x="2181781" y="4743166"/>
            <a:ext cx="803466" cy="8373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9B1EEF94-4B2A-4F9D-900B-E86F37D2DFD3}"/>
              </a:ext>
            </a:extLst>
          </p:cNvPr>
          <p:cNvSpPr/>
          <p:nvPr/>
        </p:nvSpPr>
        <p:spPr>
          <a:xfrm>
            <a:off x="7400620" y="2689412"/>
            <a:ext cx="4107590" cy="266422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Cajamarca, Prov. San Ignacio, Dist. San Ignacio, Caserío. La Victoria 5°01'05.7"S 79°01'51.2"W</a:t>
            </a:r>
            <a:endParaRPr lang="en-US" dirty="0"/>
          </a:p>
          <a:p>
            <a:r>
              <a:rPr lang="en-US" b="1" dirty="0"/>
              <a:t>720 m.s.n.m</a:t>
            </a:r>
            <a:endParaRPr lang="en-US" dirty="0"/>
          </a:p>
          <a:p>
            <a:r>
              <a:rPr lang="en-US" b="1" dirty="0"/>
              <a:t>12-May-2024, </a:t>
            </a:r>
            <a:r>
              <a:rPr lang="es-ES" b="1" dirty="0"/>
              <a:t>Larva de mosca de la fruta, (ceratitis capitata) colectada en frutos de mandarina (</a:t>
            </a:r>
            <a:r>
              <a:rPr lang="es-ES" b="1" i="1" dirty="0"/>
              <a:t>Citrus reticulata</a:t>
            </a:r>
            <a:r>
              <a:rPr lang="es-ES" b="1" dirty="0"/>
              <a:t>)</a:t>
            </a:r>
            <a:endParaRPr lang="en-US" dirty="0"/>
          </a:p>
          <a:p>
            <a:r>
              <a:rPr lang="es-ES" b="1" dirty="0"/>
              <a:t>Orden: Díptera</a:t>
            </a:r>
            <a:endParaRPr lang="en-US" dirty="0"/>
          </a:p>
          <a:p>
            <a:r>
              <a:rPr lang="es-ES" b="1" dirty="0"/>
              <a:t>Familia: Tephritidae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Resultado de imagen para untrm logo">
            <a:extLst>
              <a:ext uri="{FF2B5EF4-FFF2-40B4-BE49-F238E27FC236}">
                <a16:creationId xmlns:a16="http://schemas.microsoft.com/office/drawing/2014/main" id="{38312B34-113D-4BEC-8FE1-9594E66A8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11DC7B-0A4E-4D60-8DDC-34C56E35B81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2B5EF2F-66DC-482A-81B0-4EDDA3B67F74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34B9C49-9477-4B0B-85AA-A745294A9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D95CE05-BCE0-4CF9-BD47-133D3ABDE7ED}"/>
              </a:ext>
            </a:extLst>
          </p:cNvPr>
          <p:cNvCxnSpPr>
            <a:cxnSpLocks/>
          </p:cNvCxnSpPr>
          <p:nvPr/>
        </p:nvCxnSpPr>
        <p:spPr>
          <a:xfrm>
            <a:off x="0" y="1094407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1FFB512-0275-4341-86A4-125334514D70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5B399FD-5575-4348-BC89-889751FBD4D1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AE8597-A08D-4E25-8D00-8CBE7B993A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9" t="-1678" b="33965"/>
          <a:stretch/>
        </p:blipFill>
        <p:spPr>
          <a:xfrm rot="5400000">
            <a:off x="18826" y="2494429"/>
            <a:ext cx="3977526" cy="31600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EAD1E4-F772-4EBD-89BE-161C7A1082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9" t="41275" r="8256" b="25981"/>
          <a:stretch/>
        </p:blipFill>
        <p:spPr>
          <a:xfrm>
            <a:off x="4193929" y="2014306"/>
            <a:ext cx="2302203" cy="1909483"/>
          </a:xfrm>
          <a:prstGeom prst="rect">
            <a:avLst/>
          </a:prstGeom>
        </p:spPr>
      </p:pic>
      <p:sp>
        <p:nvSpPr>
          <p:cNvPr id="5" name="Subtítulo 5">
            <a:extLst>
              <a:ext uri="{FF2B5EF4-FFF2-40B4-BE49-F238E27FC236}">
                <a16:creationId xmlns:a16="http://schemas.microsoft.com/office/drawing/2014/main" id="{893FA585-1BA7-4940-B3BB-1D966BA18156}"/>
              </a:ext>
            </a:extLst>
          </p:cNvPr>
          <p:cNvSpPr txBox="1">
            <a:spLocks/>
          </p:cNvSpPr>
          <p:nvPr/>
        </p:nvSpPr>
        <p:spPr>
          <a:xfrm>
            <a:off x="3465275" y="1264126"/>
            <a:ext cx="4706471" cy="3781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ninfas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B2CE9D-5E13-4190-B6A5-43D30424E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t="42469" r="46949" b="28039"/>
          <a:stretch/>
        </p:blipFill>
        <p:spPr>
          <a:xfrm rot="16200000">
            <a:off x="4391690" y="3876698"/>
            <a:ext cx="1906681" cy="2302202"/>
          </a:xfrm>
          <a:prstGeom prst="rect">
            <a:avLst/>
          </a:prstGeom>
        </p:spPr>
      </p:pic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3ED8F919-0AC3-4E84-9D06-CD67EBD59B04}"/>
              </a:ext>
            </a:extLst>
          </p:cNvPr>
          <p:cNvSpPr/>
          <p:nvPr/>
        </p:nvSpPr>
        <p:spPr>
          <a:xfrm>
            <a:off x="7378418" y="2869877"/>
            <a:ext cx="4051582" cy="2159323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2000" b="1" dirty="0"/>
              <a:t>PERU, Amazonas, Prov. Luya, </a:t>
            </a:r>
            <a:r>
              <a:rPr lang="en-US" sz="2000" b="1" dirty="0"/>
              <a:t>6°7'10.674"S 77°55'13.77"W </a:t>
            </a:r>
            <a:endParaRPr lang="en-US" sz="2000" dirty="0"/>
          </a:p>
          <a:p>
            <a:r>
              <a:rPr lang="en-US" sz="2000" b="1" dirty="0"/>
              <a:t>2673 m.s.n.m</a:t>
            </a:r>
            <a:endParaRPr lang="en-US" sz="2000" dirty="0"/>
          </a:p>
          <a:p>
            <a:r>
              <a:rPr lang="en-US" sz="2000" b="1" dirty="0"/>
              <a:t>26-May-2024, </a:t>
            </a:r>
            <a:r>
              <a:rPr lang="es-ES" sz="2000" b="1" dirty="0"/>
              <a:t>Ninfa de (langosta) colectada en maleza (</a:t>
            </a:r>
            <a:r>
              <a:rPr lang="es-ES" sz="2000" b="1" i="1" dirty="0"/>
              <a:t>Sorghum halepense)</a:t>
            </a:r>
            <a:endParaRPr lang="en-US" sz="2000" dirty="0"/>
          </a:p>
          <a:p>
            <a:r>
              <a:rPr lang="es-ES" sz="2000" b="1" dirty="0"/>
              <a:t>Orden: Ortóptera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ítulo 5">
            <a:extLst>
              <a:ext uri="{FF2B5EF4-FFF2-40B4-BE49-F238E27FC236}">
                <a16:creationId xmlns:a16="http://schemas.microsoft.com/office/drawing/2014/main" id="{E720505B-DCB9-4D14-8363-8EE2BBE4DF67}"/>
              </a:ext>
            </a:extLst>
          </p:cNvPr>
          <p:cNvSpPr txBox="1">
            <a:spLocks/>
          </p:cNvSpPr>
          <p:nvPr/>
        </p:nvSpPr>
        <p:spPr>
          <a:xfrm>
            <a:off x="-169535" y="1648443"/>
            <a:ext cx="4706471" cy="3781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Ninfas de orden (Orthoptera 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9422D90-B5CC-43B3-80CA-7DFE768D316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EA3BB4-FDF3-4B9E-9E37-A6ACB6F83A84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12C6F97-79E2-4D7E-BC24-68EEDC1C1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849338A-8DC2-400C-9407-9587C4A0D0D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2756620-DDD5-4F4B-9011-749955CD2E32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50DCA9-1E3F-4071-9D25-14BF8C916816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FDC27E3-509C-4793-982D-160260141D97}"/>
              </a:ext>
            </a:extLst>
          </p:cNvPr>
          <p:cNvSpPr/>
          <p:nvPr/>
        </p:nvSpPr>
        <p:spPr>
          <a:xfrm>
            <a:off x="6289964" y="64746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FE60FBB-CB11-4927-9D11-7AB81D7AA76C}"/>
              </a:ext>
            </a:extLst>
          </p:cNvPr>
          <p:cNvSpPr/>
          <p:nvPr/>
        </p:nvSpPr>
        <p:spPr>
          <a:xfrm>
            <a:off x="1504950" y="67637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30" name="Picture 2" descr="Resultado de imagen para untrm logo">
            <a:extLst>
              <a:ext uri="{FF2B5EF4-FFF2-40B4-BE49-F238E27FC236}">
                <a16:creationId xmlns:a16="http://schemas.microsoft.com/office/drawing/2014/main" id="{9EA3B393-4C32-4FAD-97CC-EC13001BA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9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4E1888-149F-477A-8162-DD93531B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0" t="21961" r="16884" b="14117"/>
          <a:stretch/>
        </p:blipFill>
        <p:spPr>
          <a:xfrm rot="16200000">
            <a:off x="1624486" y="894053"/>
            <a:ext cx="3295554" cy="5043899"/>
          </a:xfrm>
          <a:prstGeom prst="rect">
            <a:avLst/>
          </a:prstGeom>
        </p:spPr>
      </p:pic>
      <p:sp>
        <p:nvSpPr>
          <p:cNvPr id="4" name="Diagrama de flujo: proceso 3">
            <a:extLst>
              <a:ext uri="{FF2B5EF4-FFF2-40B4-BE49-F238E27FC236}">
                <a16:creationId xmlns:a16="http://schemas.microsoft.com/office/drawing/2014/main" id="{6C0E6645-E483-4BBE-A12F-860401F4EF6F}"/>
              </a:ext>
            </a:extLst>
          </p:cNvPr>
          <p:cNvSpPr/>
          <p:nvPr/>
        </p:nvSpPr>
        <p:spPr>
          <a:xfrm>
            <a:off x="6562164" y="2581834"/>
            <a:ext cx="4585448" cy="201705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sz="2000" b="1" dirty="0"/>
              <a:t>PERU, Amazonas, Prov. Luya, Dist. Lamud.</a:t>
            </a:r>
            <a:endParaRPr lang="en-US" sz="2000" dirty="0"/>
          </a:p>
          <a:p>
            <a:r>
              <a:rPr lang="es-PE" sz="2000" b="1" dirty="0"/>
              <a:t> </a:t>
            </a:r>
            <a:r>
              <a:rPr lang="en-US" sz="2000" b="1" dirty="0"/>
              <a:t>6°08'40.4"S 77°56'25.8"W</a:t>
            </a:r>
            <a:endParaRPr lang="en-US" sz="2000" dirty="0"/>
          </a:p>
          <a:p>
            <a:r>
              <a:rPr lang="en-US" sz="2000" b="1" dirty="0"/>
              <a:t> 2380 m.s.n.m</a:t>
            </a:r>
            <a:endParaRPr lang="en-US" sz="2000" dirty="0"/>
          </a:p>
          <a:p>
            <a:r>
              <a:rPr lang="en-US" sz="2000" b="1" dirty="0"/>
              <a:t>19-May-2024, </a:t>
            </a:r>
            <a:r>
              <a:rPr lang="es-ES" sz="2000" b="1" dirty="0"/>
              <a:t>Ninfa de (chinches) colectada en plantas de mora (</a:t>
            </a:r>
            <a:r>
              <a:rPr lang="es-ES" sz="2000" b="1" i="1" dirty="0"/>
              <a:t>Rubus Ulmifolius)</a:t>
            </a:r>
            <a:endParaRPr lang="en-US" sz="2000" dirty="0"/>
          </a:p>
          <a:p>
            <a:r>
              <a:rPr lang="es-ES" sz="2000" b="1" dirty="0"/>
              <a:t>Orden: Hemíptera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A88C693-61A5-4760-9E28-76093EE6D0C2}"/>
              </a:ext>
            </a:extLst>
          </p:cNvPr>
          <p:cNvSpPr/>
          <p:nvPr/>
        </p:nvSpPr>
        <p:spPr>
          <a:xfrm>
            <a:off x="548561" y="1152662"/>
            <a:ext cx="3837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Ninfas de orden (</a:t>
            </a:r>
            <a:r>
              <a:rPr lang="es-P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Hemiptera</a:t>
            </a:r>
            <a:r>
              <a:rPr lang="es-P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Resultado de imagen para untrm logo">
            <a:extLst>
              <a:ext uri="{FF2B5EF4-FFF2-40B4-BE49-F238E27FC236}">
                <a16:creationId xmlns:a16="http://schemas.microsoft.com/office/drawing/2014/main" id="{2BC4769E-D2EC-4F88-A218-A964F223B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ABF15AC-7161-410C-BDF3-655BAD202AE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2971E8B-D397-4D65-ADF8-79D071444B6E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230EF0-EE4B-44CA-8ADD-BB0C06581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F9E138-BE3C-4DDA-BFCE-F5F5ABA05940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91166B6-EEEE-473A-8D05-8FABB5546948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1C29351-91C5-4A51-B726-B5463AF4733F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9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201482" y="402903"/>
            <a:ext cx="4984973" cy="139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9475472" y="428731"/>
            <a:ext cx="1840227" cy="139729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2" y="417750"/>
            <a:ext cx="3626562" cy="1397293"/>
          </a:xfrm>
          <a:prstGeom prst="rect">
            <a:avLst/>
          </a:prstGeom>
        </p:spPr>
      </p:pic>
      <p:pic>
        <p:nvPicPr>
          <p:cNvPr id="1026" name="Picture 2" descr="Gratitud png imágenes | PNGWing">
            <a:extLst>
              <a:ext uri="{FF2B5EF4-FFF2-40B4-BE49-F238E27FC236}">
                <a16:creationId xmlns:a16="http://schemas.microsoft.com/office/drawing/2014/main" id="{979F488D-2928-4C69-BEF8-E765FD3D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704" l="4783" r="96739">
                        <a14:foregroundMark x1="16848" y1="7778" x2="10870" y2="10370"/>
                        <a14:foregroundMark x1="10870" y1="10370" x2="6304" y2="35556"/>
                        <a14:foregroundMark x1="6304" y1="35556" x2="7500" y2="52963"/>
                        <a14:foregroundMark x1="4783" y1="78889" x2="7174" y2="94074"/>
                        <a14:foregroundMark x1="50870" y1="16296" x2="52500" y2="14074"/>
                        <a14:foregroundMark x1="89674" y1="12222" x2="85109" y2="48889"/>
                        <a14:foregroundMark x1="96739" y1="21111" x2="92500" y2="54074"/>
                        <a14:foregroundMark x1="88587" y1="80000" x2="87935" y2="75556"/>
                        <a14:foregroundMark x1="81522" y1="77778" x2="80217" y2="7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669" y="2406798"/>
            <a:ext cx="8763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1A89C15-53EE-4CF1-9351-1F4CD0C5F335}"/>
              </a:ext>
            </a:extLst>
          </p:cNvPr>
          <p:cNvSpPr/>
          <p:nvPr/>
        </p:nvSpPr>
        <p:spPr>
          <a:xfrm>
            <a:off x="6308169" y="6169846"/>
            <a:ext cx="5007530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B5A2CB4-5808-4258-A5F9-6847F2F0DF71}"/>
              </a:ext>
            </a:extLst>
          </p:cNvPr>
          <p:cNvSpPr/>
          <p:nvPr/>
        </p:nvSpPr>
        <p:spPr>
          <a:xfrm>
            <a:off x="1200150" y="6458964"/>
            <a:ext cx="311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4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0CFE1DE-6040-4D38-8863-516976F46D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1" b="27451"/>
          <a:stretch/>
        </p:blipFill>
        <p:spPr>
          <a:xfrm>
            <a:off x="843397" y="1871663"/>
            <a:ext cx="3291853" cy="408768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25B0E60-6DDF-4198-A622-375A5ED95D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/>
          <a:stretch/>
        </p:blipFill>
        <p:spPr>
          <a:xfrm>
            <a:off x="4305548" y="2839790"/>
            <a:ext cx="3659561" cy="2098866"/>
          </a:xfrm>
          <a:prstGeom prst="rect">
            <a:avLst/>
          </a:prstGeom>
        </p:spPr>
      </p:pic>
      <p:sp>
        <p:nvSpPr>
          <p:cNvPr id="19" name="Diagrama de flujo: proceso 18">
            <a:extLst>
              <a:ext uri="{FF2B5EF4-FFF2-40B4-BE49-F238E27FC236}">
                <a16:creationId xmlns:a16="http://schemas.microsoft.com/office/drawing/2014/main" id="{DEE0574D-BA99-434E-AB03-D4A82C33958E}"/>
              </a:ext>
            </a:extLst>
          </p:cNvPr>
          <p:cNvSpPr/>
          <p:nvPr/>
        </p:nvSpPr>
        <p:spPr>
          <a:xfrm>
            <a:off x="8323730" y="2628899"/>
            <a:ext cx="3133166" cy="272302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b="1" dirty="0"/>
              <a:t>PERÚ, Amazonas, Prov. Chachapoyas, </a:t>
            </a:r>
            <a:endParaRPr lang="en-US" dirty="0"/>
          </a:p>
          <a:p>
            <a:r>
              <a:rPr lang="es-PE" b="1" dirty="0"/>
              <a:t>Dist. El Sonche</a:t>
            </a:r>
            <a:endParaRPr lang="en-US" dirty="0"/>
          </a:p>
          <a:p>
            <a:r>
              <a:rPr lang="en-US" b="1" dirty="0"/>
              <a:t>6°13'31.9"S 77°46'03.2"W</a:t>
            </a:r>
            <a:endParaRPr lang="en-US" dirty="0"/>
          </a:p>
          <a:p>
            <a:r>
              <a:rPr lang="en-US" b="1" dirty="0"/>
              <a:t>2051 m.s.n.m</a:t>
            </a:r>
            <a:endParaRPr lang="en-US" dirty="0"/>
          </a:p>
          <a:p>
            <a:r>
              <a:rPr lang="en-US" b="1" dirty="0"/>
              <a:t>22-May-2024, </a:t>
            </a:r>
            <a:r>
              <a:rPr lang="es-ES" b="1" dirty="0"/>
              <a:t>Pupa colectada en el suelo sobre plantaciones de pino.</a:t>
            </a:r>
          </a:p>
          <a:p>
            <a:r>
              <a:rPr lang="es-ES" b="1" dirty="0"/>
              <a:t>Orden: Lepidóptera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ubtítulo 5">
            <a:extLst>
              <a:ext uri="{FF2B5EF4-FFF2-40B4-BE49-F238E27FC236}">
                <a16:creationId xmlns:a16="http://schemas.microsoft.com/office/drawing/2014/main" id="{1E4F56E0-C97A-4EE7-BBC4-E79CD7CF79D3}"/>
              </a:ext>
            </a:extLst>
          </p:cNvPr>
          <p:cNvSpPr txBox="1">
            <a:spLocks/>
          </p:cNvSpPr>
          <p:nvPr/>
        </p:nvSpPr>
        <p:spPr>
          <a:xfrm>
            <a:off x="460375" y="1343463"/>
            <a:ext cx="2296177" cy="448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/>
              <a:t>Tipo obtecta</a:t>
            </a:r>
            <a:endParaRPr lang="en-US" dirty="0"/>
          </a:p>
        </p:txBody>
      </p:sp>
      <p:sp>
        <p:nvSpPr>
          <p:cNvPr id="22" name="Subtítulo 5">
            <a:extLst>
              <a:ext uri="{FF2B5EF4-FFF2-40B4-BE49-F238E27FC236}">
                <a16:creationId xmlns:a16="http://schemas.microsoft.com/office/drawing/2014/main" id="{46EC3E91-2AF3-4B2B-BD96-9733AD54286B}"/>
              </a:ext>
            </a:extLst>
          </p:cNvPr>
          <p:cNvSpPr txBox="1">
            <a:spLocks/>
          </p:cNvSpPr>
          <p:nvPr/>
        </p:nvSpPr>
        <p:spPr>
          <a:xfrm>
            <a:off x="4536935" y="1031616"/>
            <a:ext cx="2296177" cy="448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>
                <a:solidFill>
                  <a:schemeClr val="tx1"/>
                </a:solidFill>
              </a:rPr>
              <a:t>Pupas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1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29236AA-A00C-45DA-B26F-9E8001284A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/>
          <a:stretch/>
        </p:blipFill>
        <p:spPr>
          <a:xfrm>
            <a:off x="162805" y="1979762"/>
            <a:ext cx="3550213" cy="3201838"/>
          </a:xfrm>
          <a:prstGeom prst="rect">
            <a:avLst/>
          </a:prstGeom>
        </p:spPr>
      </p:pic>
      <p:sp>
        <p:nvSpPr>
          <p:cNvPr id="15" name="Diagrama de flujo: proceso 14">
            <a:extLst>
              <a:ext uri="{FF2B5EF4-FFF2-40B4-BE49-F238E27FC236}">
                <a16:creationId xmlns:a16="http://schemas.microsoft.com/office/drawing/2014/main" id="{DEC2829B-9B92-4D97-B70F-EADE902F4165}"/>
              </a:ext>
            </a:extLst>
          </p:cNvPr>
          <p:cNvSpPr/>
          <p:nvPr/>
        </p:nvSpPr>
        <p:spPr>
          <a:xfrm>
            <a:off x="4032084" y="2674372"/>
            <a:ext cx="4446900" cy="218901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Cajamarca, Prov. San Ignacio, Dist. San Ignacio, Caserío. La Victoria</a:t>
            </a:r>
            <a:endParaRPr lang="en-US" dirty="0"/>
          </a:p>
          <a:p>
            <a:r>
              <a:rPr lang="es-PE" b="1" dirty="0"/>
              <a:t>5°01'05.7"S 79°01'51.2"W</a:t>
            </a:r>
            <a:endParaRPr lang="en-US" dirty="0"/>
          </a:p>
          <a:p>
            <a:r>
              <a:rPr lang="en-US" b="1" dirty="0"/>
              <a:t>722 m.s.n.m</a:t>
            </a:r>
            <a:endParaRPr lang="en-US" dirty="0"/>
          </a:p>
          <a:p>
            <a:r>
              <a:rPr lang="en-US" b="1" dirty="0"/>
              <a:t>12-May-2024, </a:t>
            </a:r>
            <a:r>
              <a:rPr lang="es-ES" b="1" dirty="0"/>
              <a:t>Pupa colectada en el suelo cerca a unas plantas de maíz (Zea </a:t>
            </a:r>
            <a:r>
              <a:rPr lang="es-ES" b="1" dirty="0" err="1"/>
              <a:t>Mays</a:t>
            </a:r>
            <a:r>
              <a:rPr lang="es-ES" b="1" dirty="0"/>
              <a:t>)</a:t>
            </a:r>
            <a:endParaRPr lang="en-US" dirty="0"/>
          </a:p>
          <a:p>
            <a:r>
              <a:rPr lang="es-ES" b="1" dirty="0"/>
              <a:t>Orden: Lepidóptera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ítulo 5">
            <a:extLst>
              <a:ext uri="{FF2B5EF4-FFF2-40B4-BE49-F238E27FC236}">
                <a16:creationId xmlns:a16="http://schemas.microsoft.com/office/drawing/2014/main" id="{2656E65A-C280-4374-82C0-D06EF7ED0143}"/>
              </a:ext>
            </a:extLst>
          </p:cNvPr>
          <p:cNvSpPr txBox="1">
            <a:spLocks/>
          </p:cNvSpPr>
          <p:nvPr/>
        </p:nvSpPr>
        <p:spPr>
          <a:xfrm>
            <a:off x="460375" y="1343463"/>
            <a:ext cx="2296177" cy="448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/>
              <a:t>Tipo obtecta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5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C324C57-2D6E-4441-AF7F-A929F4E43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056633"/>
            <a:ext cx="4657167" cy="3492875"/>
          </a:xfrm>
          <a:prstGeom prst="rect">
            <a:avLst/>
          </a:prstGeom>
        </p:spPr>
      </p:pic>
      <p:sp>
        <p:nvSpPr>
          <p:cNvPr id="15" name="Subtítulo 5">
            <a:extLst>
              <a:ext uri="{FF2B5EF4-FFF2-40B4-BE49-F238E27FC236}">
                <a16:creationId xmlns:a16="http://schemas.microsoft.com/office/drawing/2014/main" id="{09FBE29D-A17A-40EA-975D-780AA4ECBFB1}"/>
              </a:ext>
            </a:extLst>
          </p:cNvPr>
          <p:cNvSpPr txBox="1">
            <a:spLocks/>
          </p:cNvSpPr>
          <p:nvPr/>
        </p:nvSpPr>
        <p:spPr>
          <a:xfrm>
            <a:off x="460375" y="1347006"/>
            <a:ext cx="2022754" cy="41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dirty="0"/>
              <a:t>Tipo Exarata</a:t>
            </a:r>
            <a:endParaRPr lang="en-US" dirty="0"/>
          </a:p>
        </p:txBody>
      </p:sp>
      <p:sp>
        <p:nvSpPr>
          <p:cNvPr id="16" name="Diagrama de flujo: proceso 15">
            <a:extLst>
              <a:ext uri="{FF2B5EF4-FFF2-40B4-BE49-F238E27FC236}">
                <a16:creationId xmlns:a16="http://schemas.microsoft.com/office/drawing/2014/main" id="{BE53F489-887A-4753-B0C7-BBEF21EB2D06}"/>
              </a:ext>
            </a:extLst>
          </p:cNvPr>
          <p:cNvSpPr/>
          <p:nvPr/>
        </p:nvSpPr>
        <p:spPr>
          <a:xfrm>
            <a:off x="5318096" y="2916105"/>
            <a:ext cx="4657167" cy="223221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Cajamarca, Prov. San Ignacio, Dist. San Ignacio, Caserío. Peringos, </a:t>
            </a:r>
            <a:endParaRPr lang="en-US" dirty="0"/>
          </a:p>
          <a:p>
            <a:r>
              <a:rPr lang="es-PE" b="1" dirty="0"/>
              <a:t>5°02'03.9"S 79°02'49.7"W, </a:t>
            </a:r>
            <a:r>
              <a:rPr lang="en-US" b="1" dirty="0"/>
              <a:t>1352m.s.n.m</a:t>
            </a:r>
            <a:endParaRPr lang="en-US" dirty="0"/>
          </a:p>
          <a:p>
            <a:r>
              <a:rPr lang="en-US" b="1" dirty="0"/>
              <a:t>11-May-2024, </a:t>
            </a:r>
            <a:r>
              <a:rPr lang="es-ES" b="1" dirty="0"/>
              <a:t>colectada en un tronco en descomposición.</a:t>
            </a:r>
            <a:endParaRPr lang="en-US" dirty="0"/>
          </a:p>
          <a:p>
            <a:r>
              <a:rPr lang="es-ES" b="1" dirty="0"/>
              <a:t>Orden: Coleóptera</a:t>
            </a:r>
            <a:endParaRPr lang="en-US" dirty="0"/>
          </a:p>
          <a:p>
            <a:r>
              <a:rPr lang="es-ES" b="1" dirty="0"/>
              <a:t>Familia. Scarabaidae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53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-332509" y="1084911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217C39-F9C8-405C-A93E-B1EC7108A3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5948" y="2239721"/>
            <a:ext cx="4392706" cy="3671047"/>
          </a:xfrm>
          <a:prstGeom prst="rect">
            <a:avLst/>
          </a:prstGeom>
        </p:spPr>
      </p:pic>
      <p:sp>
        <p:nvSpPr>
          <p:cNvPr id="15" name="Subtítulo 5">
            <a:extLst>
              <a:ext uri="{FF2B5EF4-FFF2-40B4-BE49-F238E27FC236}">
                <a16:creationId xmlns:a16="http://schemas.microsoft.com/office/drawing/2014/main" id="{FE79B845-82CB-4720-B9BA-8A818F390952}"/>
              </a:ext>
            </a:extLst>
          </p:cNvPr>
          <p:cNvSpPr txBox="1">
            <a:spLocks/>
          </p:cNvSpPr>
          <p:nvPr/>
        </p:nvSpPr>
        <p:spPr>
          <a:xfrm>
            <a:off x="155575" y="1500837"/>
            <a:ext cx="3671047" cy="41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Oligopodas (Escarabeiformes)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grama de flujo: proceso 15">
            <a:extLst>
              <a:ext uri="{FF2B5EF4-FFF2-40B4-BE49-F238E27FC236}">
                <a16:creationId xmlns:a16="http://schemas.microsoft.com/office/drawing/2014/main" id="{784A1867-6703-4467-A3A9-69D26D28C84C}"/>
              </a:ext>
            </a:extLst>
          </p:cNvPr>
          <p:cNvSpPr/>
          <p:nvPr/>
        </p:nvSpPr>
        <p:spPr>
          <a:xfrm>
            <a:off x="4536936" y="2742695"/>
            <a:ext cx="4827495" cy="2232211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de larva oligopoda (escarabeiforme) PERU, Amazonas, Prov.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Luya, Dist. Lamud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6°7'10.674"S 77°55'13.77"W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2673 m.s.n.m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26-May-2024, 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Larva (gusano blanco) colectado en cultivo de papa (</a:t>
            </a:r>
            <a:r>
              <a:rPr lang="es-E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Solanum </a:t>
            </a:r>
            <a:r>
              <a:rPr lang="es-E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tuberosum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Orden: Coleóptera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Subtítulo 5">
            <a:extLst>
              <a:ext uri="{FF2B5EF4-FFF2-40B4-BE49-F238E27FC236}">
                <a16:creationId xmlns:a16="http://schemas.microsoft.com/office/drawing/2014/main" id="{65C07C70-6159-4B33-A543-D19AA590FF9E}"/>
              </a:ext>
            </a:extLst>
          </p:cNvPr>
          <p:cNvSpPr txBox="1">
            <a:spLocks/>
          </p:cNvSpPr>
          <p:nvPr/>
        </p:nvSpPr>
        <p:spPr>
          <a:xfrm>
            <a:off x="3825687" y="1084911"/>
            <a:ext cx="3671047" cy="415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de larvas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13" name="Subtítulo 5">
            <a:extLst>
              <a:ext uri="{FF2B5EF4-FFF2-40B4-BE49-F238E27FC236}">
                <a16:creationId xmlns:a16="http://schemas.microsoft.com/office/drawing/2014/main" id="{ED90543A-8618-4483-B19F-315B7401D0FC}"/>
              </a:ext>
            </a:extLst>
          </p:cNvPr>
          <p:cNvSpPr txBox="1">
            <a:spLocks/>
          </p:cNvSpPr>
          <p:nvPr/>
        </p:nvSpPr>
        <p:spPr>
          <a:xfrm>
            <a:off x="599005" y="1475086"/>
            <a:ext cx="3294529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</a:t>
            </a:r>
            <a:r>
              <a:rPr lang="es-P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Polipodas</a:t>
            </a: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eurociformes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B3D532C-E4C8-45E8-BCBA-AAEFB60D67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17" y="1707776"/>
            <a:ext cx="3127562" cy="42780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8C5F212-C660-4704-9D28-C8C2B77356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6" b="25469"/>
          <a:stretch/>
        </p:blipFill>
        <p:spPr>
          <a:xfrm>
            <a:off x="8746191" y="3019312"/>
            <a:ext cx="2333066" cy="2096237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DBA1B476-C8AA-4064-B26C-816B99C4F9F7}"/>
              </a:ext>
            </a:extLst>
          </p:cNvPr>
          <p:cNvSpPr/>
          <p:nvPr/>
        </p:nvSpPr>
        <p:spPr>
          <a:xfrm>
            <a:off x="9565342" y="3738092"/>
            <a:ext cx="793376" cy="6586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FA14D74-635D-48E6-A855-573231DE57F7}"/>
              </a:ext>
            </a:extLst>
          </p:cNvPr>
          <p:cNvSpPr/>
          <p:nvPr/>
        </p:nvSpPr>
        <p:spPr>
          <a:xfrm>
            <a:off x="9565342" y="3738092"/>
            <a:ext cx="694764" cy="65867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grama de flujo: proceso 21">
            <a:extLst>
              <a:ext uri="{FF2B5EF4-FFF2-40B4-BE49-F238E27FC236}">
                <a16:creationId xmlns:a16="http://schemas.microsoft.com/office/drawing/2014/main" id="{FF425C62-A0AD-47CC-B1FC-A82476202536}"/>
              </a:ext>
            </a:extLst>
          </p:cNvPr>
          <p:cNvSpPr/>
          <p:nvPr/>
        </p:nvSpPr>
        <p:spPr>
          <a:xfrm>
            <a:off x="806822" y="2191872"/>
            <a:ext cx="4222377" cy="307937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Cajamarca, Prov. San Ignacio, Dist. San Ignacio, Caserío. Peringos, </a:t>
            </a:r>
            <a:r>
              <a:rPr lang="en-US" b="1" dirty="0"/>
              <a:t>5°02'01.5"S 79°02'51.3"W </a:t>
            </a:r>
            <a:endParaRPr lang="en-US" dirty="0"/>
          </a:p>
          <a:p>
            <a:r>
              <a:rPr lang="en-US" b="1" dirty="0"/>
              <a:t>1337 m.s.n.m</a:t>
            </a:r>
            <a:endParaRPr lang="en-US" dirty="0"/>
          </a:p>
          <a:p>
            <a:r>
              <a:rPr lang="en-US" b="1" dirty="0"/>
              <a:t>11-May-2024, </a:t>
            </a:r>
            <a:r>
              <a:rPr lang="es-ES" b="1" dirty="0"/>
              <a:t>Larva (oruga peluche o </a:t>
            </a:r>
            <a:r>
              <a:rPr lang="es-ES" b="1" dirty="0" err="1"/>
              <a:t>marapollo</a:t>
            </a:r>
            <a:r>
              <a:rPr lang="es-ES" b="1" dirty="0"/>
              <a:t>) en hojas de planta de café (</a:t>
            </a:r>
            <a:r>
              <a:rPr lang="es-ES" b="1" i="1" dirty="0" err="1"/>
              <a:t>Coffea</a:t>
            </a:r>
            <a:r>
              <a:rPr lang="es-ES" b="1" dirty="0"/>
              <a:t>)</a:t>
            </a:r>
            <a:endParaRPr lang="en-US" dirty="0"/>
          </a:p>
          <a:p>
            <a:r>
              <a:rPr lang="es-ES" b="1" dirty="0"/>
              <a:t>Orden: Lepidóptera</a:t>
            </a:r>
            <a:endParaRPr lang="en-US" dirty="0"/>
          </a:p>
          <a:p>
            <a:r>
              <a:rPr lang="es-ES" b="1" dirty="0"/>
              <a:t>Familia: </a:t>
            </a:r>
            <a:r>
              <a:rPr lang="es-ES" b="1" dirty="0" err="1"/>
              <a:t>Megalopygidae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44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untrm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blob:https://web.whatsapp.com/5b0f1e09-a37e-43f6-a71f-5e2a2749ce4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975263" y="6394134"/>
            <a:ext cx="544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chemeClr val="bg1"/>
                </a:solidFill>
                <a:latin typeface="Arial Narrow" panose="020B0606020202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Cálculo Integral</a:t>
            </a:r>
            <a:endParaRPr lang="es-PE" sz="2000" b="1" dirty="0">
              <a:solidFill>
                <a:schemeClr val="bg1"/>
              </a:solidFill>
            </a:endParaRPr>
          </a:p>
          <a:p>
            <a:pPr algn="ctr"/>
            <a:endParaRPr lang="es-PE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8859C4-2BB3-49F2-99F2-8F534F26ED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D1D24D3-D7DA-4276-9016-F23739B16EE1}"/>
              </a:ext>
            </a:extLst>
          </p:cNvPr>
          <p:cNvCxnSpPr/>
          <p:nvPr/>
        </p:nvCxnSpPr>
        <p:spPr>
          <a:xfrm>
            <a:off x="0" y="6429268"/>
            <a:ext cx="12192000" cy="0"/>
          </a:xfrm>
          <a:prstGeom prst="line">
            <a:avLst/>
          </a:prstGeom>
          <a:ln w="76200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D9F6DC28-4849-4DCE-8CC6-6D33501B87D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B6B5D8-97A3-488D-BEC1-23D1186B9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9ADDD4A-0AB7-41FF-AB0D-62DCC3EE52B5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2A2607F-5E2C-4208-B66B-459F4DE94384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F03350A-E116-43BF-8DBA-0CFAA07C897B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13" name="Subtítulo 5">
            <a:extLst>
              <a:ext uri="{FF2B5EF4-FFF2-40B4-BE49-F238E27FC236}">
                <a16:creationId xmlns:a16="http://schemas.microsoft.com/office/drawing/2014/main" id="{6E92AFA0-A67C-4C1C-A40E-CEAA160897E0}"/>
              </a:ext>
            </a:extLst>
          </p:cNvPr>
          <p:cNvSpPr txBox="1">
            <a:spLocks/>
          </p:cNvSpPr>
          <p:nvPr/>
        </p:nvSpPr>
        <p:spPr>
          <a:xfrm>
            <a:off x="484087" y="1428720"/>
            <a:ext cx="3294529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</a:t>
            </a:r>
            <a:r>
              <a:rPr lang="es-P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Polipodas</a:t>
            </a: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eurociformes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3F0111-8E1F-4995-96E9-3B632CCB51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14" y="1831013"/>
            <a:ext cx="3357285" cy="4278021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C2557735-6DD9-4A84-B4F8-3113923EA871}"/>
              </a:ext>
            </a:extLst>
          </p:cNvPr>
          <p:cNvSpPr/>
          <p:nvPr/>
        </p:nvSpPr>
        <p:spPr>
          <a:xfrm>
            <a:off x="9242606" y="3983471"/>
            <a:ext cx="793376" cy="6586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5936F22-C338-4969-8A24-6933467AB270}"/>
              </a:ext>
            </a:extLst>
          </p:cNvPr>
          <p:cNvSpPr/>
          <p:nvPr/>
        </p:nvSpPr>
        <p:spPr>
          <a:xfrm>
            <a:off x="9242606" y="3983471"/>
            <a:ext cx="694764" cy="65867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6293DAE-D240-4FE1-9FD9-5D2BF5585F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1" y="2771282"/>
            <a:ext cx="3482785" cy="2867902"/>
          </a:xfrm>
          <a:prstGeom prst="rect">
            <a:avLst/>
          </a:prstGeom>
        </p:spPr>
      </p:pic>
      <p:sp>
        <p:nvSpPr>
          <p:cNvPr id="22" name="Diagrama de flujo: proceso 21">
            <a:extLst>
              <a:ext uri="{FF2B5EF4-FFF2-40B4-BE49-F238E27FC236}">
                <a16:creationId xmlns:a16="http://schemas.microsoft.com/office/drawing/2014/main" id="{F7F3ED78-2475-4588-9C42-1D6373DABD7A}"/>
              </a:ext>
            </a:extLst>
          </p:cNvPr>
          <p:cNvSpPr/>
          <p:nvPr/>
        </p:nvSpPr>
        <p:spPr>
          <a:xfrm>
            <a:off x="484087" y="2549520"/>
            <a:ext cx="3092824" cy="2867902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Amazonas, Prov. Luya, Dist. Lamud</a:t>
            </a:r>
            <a:endParaRPr lang="en-US" dirty="0"/>
          </a:p>
          <a:p>
            <a:r>
              <a:rPr lang="en-US" b="1" dirty="0"/>
              <a:t>6°08'40.4"S 77°56'25.8"W</a:t>
            </a:r>
            <a:endParaRPr lang="en-US" dirty="0"/>
          </a:p>
          <a:p>
            <a:r>
              <a:rPr lang="en-US" b="1" dirty="0"/>
              <a:t>2237 m.s.n.m</a:t>
            </a:r>
            <a:endParaRPr lang="en-US" dirty="0"/>
          </a:p>
          <a:p>
            <a:r>
              <a:rPr lang="en-US" b="1" dirty="0"/>
              <a:t>19-May-2024, </a:t>
            </a:r>
            <a:r>
              <a:rPr lang="es-ES" b="1" dirty="0"/>
              <a:t>Larva del (gusano cogollero) colectada en planta de maíz (</a:t>
            </a:r>
            <a:r>
              <a:rPr lang="es-ES" b="1" i="1" dirty="0"/>
              <a:t>Zea </a:t>
            </a:r>
            <a:r>
              <a:rPr lang="es-ES" b="1" i="1" dirty="0" err="1"/>
              <a:t>Mays</a:t>
            </a:r>
            <a:r>
              <a:rPr lang="es-ES" b="1" i="1" dirty="0"/>
              <a:t>)</a:t>
            </a:r>
            <a:endParaRPr lang="en-US" dirty="0"/>
          </a:p>
          <a:p>
            <a:r>
              <a:rPr lang="es-ES" b="1" dirty="0"/>
              <a:t>Orden: Lepidóptera</a:t>
            </a:r>
            <a:endParaRPr lang="en-US" dirty="0"/>
          </a:p>
          <a:p>
            <a:r>
              <a:rPr lang="es-ES" b="1" dirty="0"/>
              <a:t>Familia: Noctuidae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5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DC42B-C229-419C-8F06-41B92244D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4" t="27843" r="22984" b="12353"/>
          <a:stretch/>
        </p:blipFill>
        <p:spPr>
          <a:xfrm>
            <a:off x="4462198" y="3025587"/>
            <a:ext cx="2610597" cy="2157810"/>
          </a:xfrm>
          <a:prstGeom prst="rect">
            <a:avLst/>
          </a:prstGeom>
        </p:spPr>
      </p:pic>
      <p:sp>
        <p:nvSpPr>
          <p:cNvPr id="4" name="Diagrama de flujo: proceso 3">
            <a:extLst>
              <a:ext uri="{FF2B5EF4-FFF2-40B4-BE49-F238E27FC236}">
                <a16:creationId xmlns:a16="http://schemas.microsoft.com/office/drawing/2014/main" id="{5D143377-5582-47F2-BF31-3C0F7B03D5E2}"/>
              </a:ext>
            </a:extLst>
          </p:cNvPr>
          <p:cNvSpPr/>
          <p:nvPr/>
        </p:nvSpPr>
        <p:spPr>
          <a:xfrm>
            <a:off x="7417064" y="2864224"/>
            <a:ext cx="3730548" cy="2423609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Amazonas, Prov. Luya, Dist. Lamud.</a:t>
            </a:r>
          </a:p>
          <a:p>
            <a:r>
              <a:rPr lang="es-PE" b="1" dirty="0"/>
              <a:t>6°08'40.4"S 77°56'25.8"W</a:t>
            </a:r>
            <a:endParaRPr lang="en-US" dirty="0"/>
          </a:p>
          <a:p>
            <a:r>
              <a:rPr lang="en-US" b="1" dirty="0"/>
              <a:t>2237 m.s.n.m</a:t>
            </a:r>
            <a:endParaRPr lang="en-US" dirty="0"/>
          </a:p>
          <a:p>
            <a:r>
              <a:rPr lang="en-US" b="1" dirty="0"/>
              <a:t>19-May-2024, </a:t>
            </a:r>
            <a:r>
              <a:rPr lang="es-ES" b="1" dirty="0"/>
              <a:t>Larva (Helicoverpa Zea) colectada en mazorcas de maíz (</a:t>
            </a:r>
            <a:r>
              <a:rPr lang="es-ES" b="1" dirty="0" err="1"/>
              <a:t>Zeas</a:t>
            </a:r>
            <a:r>
              <a:rPr lang="es-ES" b="1" dirty="0"/>
              <a:t> </a:t>
            </a:r>
            <a:r>
              <a:rPr lang="es-ES" b="1" dirty="0" err="1"/>
              <a:t>Mays</a:t>
            </a:r>
            <a:r>
              <a:rPr lang="es-ES" b="1" dirty="0"/>
              <a:t>)</a:t>
            </a:r>
            <a:endParaRPr lang="en-US" dirty="0"/>
          </a:p>
          <a:p>
            <a:r>
              <a:rPr lang="es-ES" b="1" dirty="0"/>
              <a:t>Orden: Lepidóptera</a:t>
            </a:r>
            <a:endParaRPr lang="en-US" dirty="0"/>
          </a:p>
          <a:p>
            <a:r>
              <a:rPr lang="es-ES" b="1" dirty="0"/>
              <a:t>Familia: Noctuidae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FA28F4-0925-4D51-860D-6D1518B29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9" y="1949825"/>
            <a:ext cx="3363340" cy="3671046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3A9A4620-24AE-4390-BEC0-96D428FDBBDC}"/>
              </a:ext>
            </a:extLst>
          </p:cNvPr>
          <p:cNvSpPr txBox="1">
            <a:spLocks/>
          </p:cNvSpPr>
          <p:nvPr/>
        </p:nvSpPr>
        <p:spPr>
          <a:xfrm>
            <a:off x="612859" y="1114868"/>
            <a:ext cx="3294529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</a:t>
            </a:r>
            <a:r>
              <a:rPr lang="es-P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Polipodas</a:t>
            </a: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eurociformes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Resultado de imagen para untrm logo">
            <a:extLst>
              <a:ext uri="{FF2B5EF4-FFF2-40B4-BE49-F238E27FC236}">
                <a16:creationId xmlns:a16="http://schemas.microsoft.com/office/drawing/2014/main" id="{0633D5C4-CC49-4FDF-BB89-115A97A37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F4490F-0966-41B9-8A5D-57A2CD494E3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245E81E-F297-4241-B947-369F0A5CA4DA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EF63C4-3C96-465F-A9BD-CCA615B68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E0D589D-FC46-47A8-B299-B780CBB60CAE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9A6FA89-A925-46C5-948B-A158E87A1C22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4683F7-2FD3-4ADB-B8E2-68C36C3908AF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9DAA80-07C4-4908-AC7B-3639B618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0" t="34315" r="23686" b="27646"/>
          <a:stretch/>
        </p:blipFill>
        <p:spPr>
          <a:xfrm rot="5400000">
            <a:off x="3903858" y="2962567"/>
            <a:ext cx="3794654" cy="1654299"/>
          </a:xfrm>
          <a:prstGeom prst="rect">
            <a:avLst/>
          </a:prstGeom>
        </p:spPr>
      </p:pic>
      <p:sp>
        <p:nvSpPr>
          <p:cNvPr id="4" name="Diagrama de flujo: proceso 3">
            <a:extLst>
              <a:ext uri="{FF2B5EF4-FFF2-40B4-BE49-F238E27FC236}">
                <a16:creationId xmlns:a16="http://schemas.microsoft.com/office/drawing/2014/main" id="{43C7CC3B-0492-476A-BF2C-52781EB7276C}"/>
              </a:ext>
            </a:extLst>
          </p:cNvPr>
          <p:cNvSpPr/>
          <p:nvPr/>
        </p:nvSpPr>
        <p:spPr>
          <a:xfrm>
            <a:off x="6973574" y="2457603"/>
            <a:ext cx="4107590" cy="266422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PERU, Cajamarca, Prov. San Ignacio, Dist. San Ignacio, Caserío. La victoria</a:t>
            </a:r>
          </a:p>
          <a:p>
            <a:r>
              <a:rPr lang="es-PE" b="1" dirty="0"/>
              <a:t>5°01'05.7"S 79°01'51.2"W</a:t>
            </a:r>
            <a:endParaRPr lang="en-US" dirty="0"/>
          </a:p>
          <a:p>
            <a:r>
              <a:rPr lang="en-US" b="1" dirty="0"/>
              <a:t>720 m.s.n.m</a:t>
            </a:r>
            <a:endParaRPr lang="en-US" dirty="0"/>
          </a:p>
          <a:p>
            <a:r>
              <a:rPr lang="en-US" b="1" dirty="0"/>
              <a:t>12-May-2024, </a:t>
            </a:r>
            <a:r>
              <a:rPr lang="es-ES" b="1" dirty="0"/>
              <a:t>Larva colectada en planta de café (</a:t>
            </a:r>
            <a:r>
              <a:rPr lang="es-ES" b="1" dirty="0" err="1"/>
              <a:t>coffea</a:t>
            </a:r>
            <a:r>
              <a:rPr lang="es-ES" b="1" dirty="0"/>
              <a:t>)</a:t>
            </a:r>
            <a:endParaRPr lang="en-US" dirty="0"/>
          </a:p>
          <a:p>
            <a:r>
              <a:rPr lang="es-ES" b="1" dirty="0"/>
              <a:t>Orden: lepidóptera</a:t>
            </a:r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371258-40A3-404D-9369-BCC4D18E6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75" y="2099550"/>
            <a:ext cx="3897505" cy="2923129"/>
          </a:xfrm>
          <a:prstGeom prst="rect">
            <a:avLst/>
          </a:prstGeom>
        </p:spPr>
      </p:pic>
      <p:sp>
        <p:nvSpPr>
          <p:cNvPr id="6" name="Subtítulo 5">
            <a:extLst>
              <a:ext uri="{FF2B5EF4-FFF2-40B4-BE49-F238E27FC236}">
                <a16:creationId xmlns:a16="http://schemas.microsoft.com/office/drawing/2014/main" id="{8D9CCA2F-4AE8-4A2B-9933-845B49E61560}"/>
              </a:ext>
            </a:extLst>
          </p:cNvPr>
          <p:cNvSpPr txBox="1">
            <a:spLocks/>
          </p:cNvSpPr>
          <p:nvPr/>
        </p:nvSpPr>
        <p:spPr>
          <a:xfrm>
            <a:off x="612859" y="1047633"/>
            <a:ext cx="3294529" cy="524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 </a:t>
            </a:r>
            <a:r>
              <a:rPr lang="es-P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Polipodas</a:t>
            </a:r>
            <a:r>
              <a:rPr lang="es-P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eurociformes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Resultado de imagen para untrm logo">
            <a:extLst>
              <a:ext uri="{FF2B5EF4-FFF2-40B4-BE49-F238E27FC236}">
                <a16:creationId xmlns:a16="http://schemas.microsoft.com/office/drawing/2014/main" id="{0CD95404-8378-405D-A048-3AC64CD60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/>
          <a:stretch/>
        </p:blipFill>
        <p:spPr bwMode="auto">
          <a:xfrm>
            <a:off x="4903899" y="71029"/>
            <a:ext cx="3638549" cy="10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543DB6-9571-4323-B9F0-881329D30F1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14369"/>
          <a:stretch/>
        </p:blipFill>
        <p:spPr bwMode="auto">
          <a:xfrm>
            <a:off x="8909412" y="29704"/>
            <a:ext cx="1274998" cy="1060013"/>
          </a:xfrm>
          <a:prstGeom prst="rect">
            <a:avLst/>
          </a:prstGeom>
          <a:noFill/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107C39D-08FA-4FCE-BA2E-CA7975BB92F1}"/>
              </a:ext>
            </a:extLst>
          </p:cNvPr>
          <p:cNvSpPr/>
          <p:nvPr/>
        </p:nvSpPr>
        <p:spPr>
          <a:xfrm>
            <a:off x="0" y="6429268"/>
            <a:ext cx="12192000" cy="4287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70C4A9-0004-454E-A65C-8DDDAA556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590" y="57074"/>
            <a:ext cx="2529346" cy="97454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8E68FE8-A85F-482E-9D57-16045AD63863}"/>
              </a:ext>
            </a:extLst>
          </p:cNvPr>
          <p:cNvCxnSpPr>
            <a:cxnSpLocks/>
          </p:cNvCxnSpPr>
          <p:nvPr/>
        </p:nvCxnSpPr>
        <p:spPr>
          <a:xfrm>
            <a:off x="0" y="1108485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182F9C7-38DD-4F98-89A5-5FF813ACC30E}"/>
              </a:ext>
            </a:extLst>
          </p:cNvPr>
          <p:cNvSpPr/>
          <p:nvPr/>
        </p:nvSpPr>
        <p:spPr>
          <a:xfrm>
            <a:off x="5985164" y="6169846"/>
            <a:ext cx="5140035" cy="65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</a:t>
            </a:r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Docente: Dr. IX Balam Manuel Alejandro </a:t>
            </a:r>
            <a:endParaRPr lang="es-PE" baseline="31986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EA0B6A-2CD0-420B-BD95-9CE3C51B8DA0}"/>
              </a:ext>
            </a:extLst>
          </p:cNvPr>
          <p:cNvSpPr/>
          <p:nvPr/>
        </p:nvSpPr>
        <p:spPr>
          <a:xfrm>
            <a:off x="1200150" y="6458964"/>
            <a:ext cx="3186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Curso:</a:t>
            </a:r>
            <a:r>
              <a:rPr lang="es-PE" kern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Entomología General 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93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4064</TotalTime>
  <Words>830</Words>
  <Application>Microsoft Office PowerPoint</Application>
  <PresentationFormat>Panorámica</PresentationFormat>
  <Paragraphs>127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Carlito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Heidy</dc:creator>
  <cp:lastModifiedBy>NOVEDADES UNION</cp:lastModifiedBy>
  <cp:revision>345</cp:revision>
  <dcterms:created xsi:type="dcterms:W3CDTF">2020-04-08T17:54:34Z</dcterms:created>
  <dcterms:modified xsi:type="dcterms:W3CDTF">2024-06-10T13:27:09Z</dcterms:modified>
</cp:coreProperties>
</file>